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311" r:id="rId2"/>
    <p:sldId id="286" r:id="rId3"/>
    <p:sldId id="288" r:id="rId4"/>
    <p:sldId id="292" r:id="rId5"/>
    <p:sldId id="293" r:id="rId6"/>
    <p:sldId id="294" r:id="rId7"/>
    <p:sldId id="296" r:id="rId8"/>
    <p:sldId id="298" r:id="rId9"/>
    <p:sldId id="308" r:id="rId10"/>
    <p:sldId id="309" r:id="rId11"/>
    <p:sldId id="310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7B322-4F43-4D78-907F-7C97AA0B34E8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9685-938C-413E-B514-1BB5388AF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115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7B322-4F43-4D78-907F-7C97AA0B34E8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9685-938C-413E-B514-1BB5388AF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636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7B322-4F43-4D78-907F-7C97AA0B34E8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9685-938C-413E-B514-1BB5388AF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92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7B322-4F43-4D78-907F-7C97AA0B34E8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9685-938C-413E-B514-1BB5388AF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67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7B322-4F43-4D78-907F-7C97AA0B34E8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9685-938C-413E-B514-1BB5388AF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450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7B322-4F43-4D78-907F-7C97AA0B34E8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9685-938C-413E-B514-1BB5388AF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750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7B322-4F43-4D78-907F-7C97AA0B34E8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9685-938C-413E-B514-1BB5388AF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975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7B322-4F43-4D78-907F-7C97AA0B34E8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9685-938C-413E-B514-1BB5388AF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880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7B322-4F43-4D78-907F-7C97AA0B34E8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9685-938C-413E-B514-1BB5388AF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180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7B322-4F43-4D78-907F-7C97AA0B34E8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9685-938C-413E-B514-1BB5388AF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643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7B322-4F43-4D78-907F-7C97AA0B34E8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9685-938C-413E-B514-1BB5388AF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674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7B322-4F43-4D78-907F-7C97AA0B34E8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E9685-938C-413E-B514-1BB5388AF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097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16162"/>
          </a:xfrm>
        </p:spPr>
        <p:txBody>
          <a:bodyPr>
            <a:normAutofit/>
          </a:bodyPr>
          <a:lstStyle/>
          <a:p>
            <a:r>
              <a:rPr lang="en-US" sz="5400" dirty="0" err="1" smtClean="0"/>
              <a:t>Figuras</a:t>
            </a:r>
            <a:r>
              <a:rPr lang="en-US" sz="5400" dirty="0" smtClean="0"/>
              <a:t> </a:t>
            </a:r>
            <a:r>
              <a:rPr lang="en-US" sz="5400" dirty="0" err="1" smtClean="0"/>
              <a:t>Literarias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>para el </a:t>
            </a:r>
            <a:r>
              <a:rPr lang="en-US" sz="5400" dirty="0" err="1" smtClean="0"/>
              <a:t>Comentario</a:t>
            </a:r>
            <a:r>
              <a:rPr lang="en-US" sz="5400" dirty="0" smtClean="0"/>
              <a:t> de </a:t>
            </a:r>
            <a:r>
              <a:rPr lang="en-US" sz="5400" dirty="0" err="1" smtClean="0"/>
              <a:t>Texto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81400"/>
            <a:ext cx="8229600" cy="25447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81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Epítetos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s-ES" altLang="en-US" smtClean="0"/>
              <a:t>Un epíteto es un adjetivo calificativo que resalta las características y cualidades que tiene un sustantivo.</a:t>
            </a:r>
          </a:p>
          <a:p>
            <a:pPr marL="0" indent="0">
              <a:buFontTx/>
              <a:buNone/>
            </a:pPr>
            <a:r>
              <a:rPr lang="es-ES" altLang="en-US" smtClean="0"/>
              <a:t>Suele ponerse delante del sustantivo.</a:t>
            </a:r>
          </a:p>
          <a:p>
            <a:pPr marL="0" indent="0">
              <a:buFontTx/>
              <a:buNone/>
            </a:pPr>
            <a:endParaRPr lang="es-ES" altLang="en-US" smtClean="0"/>
          </a:p>
          <a:p>
            <a:pPr marL="0" indent="0">
              <a:buFontTx/>
              <a:buNone/>
            </a:pPr>
            <a:r>
              <a:rPr lang="es-ES" altLang="en-US" smtClean="0"/>
              <a:t>    la blanca nieve</a:t>
            </a:r>
          </a:p>
          <a:p>
            <a:pPr marL="0" indent="0">
              <a:buFontTx/>
              <a:buNone/>
            </a:pPr>
            <a:r>
              <a:rPr lang="es-ES" altLang="en-US" smtClean="0"/>
              <a:t>    el ardiente fuego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9994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Anáfora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s-ES" altLang="en-US" smtClean="0"/>
              <a:t>Se le llama anáfora a la repetición de una palabra dos o más veces al inicio de una frase.</a:t>
            </a:r>
          </a:p>
          <a:p>
            <a:pPr marL="0" indent="0">
              <a:buFontTx/>
              <a:buNone/>
            </a:pPr>
            <a:endParaRPr lang="es-ES" altLang="en-US" smtClean="0"/>
          </a:p>
          <a:p>
            <a:pPr marL="0" indent="0">
              <a:buFontTx/>
              <a:buNone/>
            </a:pPr>
            <a:r>
              <a:rPr lang="es-ES" altLang="en-US" smtClean="0"/>
              <a:t>“Creando obras, creando arte, creando iluminación”</a:t>
            </a:r>
          </a:p>
          <a:p>
            <a:pPr marL="0" indent="0">
              <a:buFontTx/>
              <a:buNone/>
            </a:pPr>
            <a:endParaRPr lang="es-ES" altLang="en-US" smtClean="0"/>
          </a:p>
        </p:txBody>
      </p:sp>
    </p:spTree>
    <p:extLst>
      <p:ext uri="{BB962C8B-B14F-4D97-AF65-F5344CB8AC3E}">
        <p14:creationId xmlns:p14="http://schemas.microsoft.com/office/powerpoint/2010/main" val="396168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Figuras</a:t>
            </a:r>
            <a:r>
              <a:rPr lang="en-US" dirty="0" smtClean="0"/>
              <a:t> </a:t>
            </a:r>
            <a:r>
              <a:rPr lang="en-US" dirty="0" err="1" smtClean="0"/>
              <a:t>literarias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>
                <a:solidFill>
                  <a:srgbClr val="FF0000"/>
                </a:solidFill>
              </a:rPr>
              <a:t>Hipérbaton</a:t>
            </a:r>
            <a:r>
              <a:rPr lang="es-ES" dirty="0"/>
              <a:t>. El autor juega con la colocación regular de palabras y frases, y crea una frase </a:t>
            </a:r>
            <a:r>
              <a:rPr lang="es-ES" dirty="0" smtClean="0"/>
              <a:t>estructurada </a:t>
            </a:r>
            <a:r>
              <a:rPr lang="es-ES" dirty="0"/>
              <a:t>de manera </a:t>
            </a:r>
            <a:r>
              <a:rPr lang="es-ES" dirty="0" smtClean="0"/>
              <a:t>diferente.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b="1" dirty="0" smtClean="0"/>
              <a:t>“Miedo </a:t>
            </a:r>
            <a:r>
              <a:rPr lang="es-ES" b="1" dirty="0"/>
              <a:t>me da lo que va a </a:t>
            </a:r>
            <a:r>
              <a:rPr lang="es-ES" b="1" dirty="0" smtClean="0"/>
              <a:t>hacer.”</a:t>
            </a:r>
            <a:endParaRPr lang="es-ES" b="1" dirty="0"/>
          </a:p>
          <a:p>
            <a:pPr marL="0" indent="0">
              <a:buNone/>
            </a:pPr>
            <a:endParaRPr lang="es-ES" b="1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78752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Metonimia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dirty="0"/>
              <a:t>S</a:t>
            </a:r>
            <a:r>
              <a:rPr lang="es-ES" dirty="0" smtClean="0"/>
              <a:t>e </a:t>
            </a:r>
            <a:r>
              <a:rPr lang="es-ES" dirty="0"/>
              <a:t>designa una cosa o idea con el nombre de </a:t>
            </a:r>
            <a:r>
              <a:rPr lang="es-ES" dirty="0" smtClean="0"/>
              <a:t>otra pues tienen una conexión.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b="1" dirty="0" smtClean="0"/>
              <a:t>La mejor pluma de la literatura es Cervantes.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72580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Antítesis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err="1" smtClean="0"/>
              <a:t>Oposición</a:t>
            </a:r>
            <a:r>
              <a:rPr lang="en-US" dirty="0" smtClean="0"/>
              <a:t> de </a:t>
            </a:r>
            <a:r>
              <a:rPr lang="en-US" b="1" u="sng" dirty="0" smtClean="0"/>
              <a:t>dos </a:t>
            </a:r>
            <a:r>
              <a:rPr lang="en-US" b="1" u="sng" dirty="0" err="1" smtClean="0"/>
              <a:t>términos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contrarios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Quisiera</a:t>
            </a:r>
            <a:r>
              <a:rPr lang="en-US" dirty="0" smtClean="0"/>
              <a:t> </a:t>
            </a:r>
            <a:r>
              <a:rPr lang="en-US" dirty="0" err="1" smtClean="0"/>
              <a:t>tener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dulce</a:t>
            </a:r>
            <a:r>
              <a:rPr lang="en-US" dirty="0" smtClean="0"/>
              <a:t> </a:t>
            </a:r>
            <a:r>
              <a:rPr lang="en-US" dirty="0" err="1" smtClean="0"/>
              <a:t>muerte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07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Gradación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  <a:p>
            <a:pPr marL="0" indent="0">
              <a:buNone/>
            </a:pPr>
            <a:r>
              <a:rPr lang="en-US" dirty="0" err="1" smtClean="0"/>
              <a:t>Colocación</a:t>
            </a:r>
            <a:r>
              <a:rPr lang="en-US" dirty="0" smtClean="0"/>
              <a:t> de palabras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b="1" dirty="0" smtClean="0"/>
              <a:t>un </a:t>
            </a:r>
            <a:r>
              <a:rPr lang="en-US" b="1" dirty="0" err="1" smtClean="0"/>
              <a:t>orden</a:t>
            </a:r>
            <a:r>
              <a:rPr lang="en-US" b="1" dirty="0" smtClean="0"/>
              <a:t> </a:t>
            </a:r>
            <a:r>
              <a:rPr lang="en-US" b="1" dirty="0" err="1" smtClean="0"/>
              <a:t>ascendente</a:t>
            </a:r>
            <a:r>
              <a:rPr lang="en-US" b="1" dirty="0" smtClean="0"/>
              <a:t> o </a:t>
            </a:r>
            <a:r>
              <a:rPr lang="en-US" b="1" dirty="0" err="1" smtClean="0"/>
              <a:t>descendente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dirty="0" err="1"/>
              <a:t>Aspiro</a:t>
            </a:r>
            <a:r>
              <a:rPr lang="en-US" dirty="0"/>
              <a:t> </a:t>
            </a:r>
            <a:r>
              <a:rPr lang="en-US" dirty="0" err="1"/>
              <a:t>siempre</a:t>
            </a:r>
            <a:r>
              <a:rPr lang="en-US" dirty="0"/>
              <a:t> </a:t>
            </a:r>
            <a:r>
              <a:rPr lang="en-US" b="1" dirty="0"/>
              <a:t>a lo bello</a:t>
            </a:r>
            <a:r>
              <a:rPr lang="en-US" dirty="0"/>
              <a:t>, </a:t>
            </a:r>
            <a:r>
              <a:rPr lang="en-US" b="1" dirty="0"/>
              <a:t>lo perfecto</a:t>
            </a:r>
            <a:r>
              <a:rPr lang="en-US" dirty="0"/>
              <a:t>, </a:t>
            </a:r>
            <a:r>
              <a:rPr lang="en-US" b="1" dirty="0"/>
              <a:t>lo sublime</a:t>
            </a:r>
            <a:r>
              <a:rPr lang="en-US" b="1" dirty="0" smtClean="0"/>
              <a:t>...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09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Figuras</a:t>
            </a:r>
            <a:r>
              <a:rPr lang="en-US" dirty="0" smtClean="0"/>
              <a:t> </a:t>
            </a:r>
            <a:r>
              <a:rPr lang="en-US" dirty="0" err="1" smtClean="0"/>
              <a:t>Literarias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Metáfora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s-ES" b="1" dirty="0"/>
              <a:t>"Las perlas de tu boca"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8201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Figuras</a:t>
            </a:r>
            <a:r>
              <a:rPr lang="en-US" dirty="0" smtClean="0"/>
              <a:t> </a:t>
            </a:r>
            <a:r>
              <a:rPr lang="en-US" dirty="0" err="1" smtClean="0"/>
              <a:t>Literarias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>
                <a:solidFill>
                  <a:srgbClr val="FF0000"/>
                </a:solidFill>
              </a:rPr>
              <a:t>La personificación  </a:t>
            </a:r>
            <a:endParaRPr lang="es-ES" dirty="0"/>
          </a:p>
          <a:p>
            <a:pPr marL="0" indent="0">
              <a:buNone/>
            </a:pPr>
            <a:r>
              <a:rPr lang="es-ES" dirty="0" smtClean="0"/>
              <a:t>Dar rasgos </a:t>
            </a:r>
            <a:r>
              <a:rPr lang="es-ES" dirty="0"/>
              <a:t>y características humanas a </a:t>
            </a:r>
            <a:r>
              <a:rPr lang="es-ES" b="1" dirty="0"/>
              <a:t>objetos inanimados, fenómenos y </a:t>
            </a:r>
            <a:r>
              <a:rPr lang="es-ES" b="1" dirty="0" smtClean="0"/>
              <a:t>animales.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n-US" dirty="0"/>
              <a:t>"Los </a:t>
            </a:r>
            <a:r>
              <a:rPr lang="en-US" dirty="0" err="1"/>
              <a:t>vientos</a:t>
            </a:r>
            <a:r>
              <a:rPr lang="en-US" dirty="0"/>
              <a:t> </a:t>
            </a:r>
            <a:r>
              <a:rPr lang="en-US" dirty="0" err="1"/>
              <a:t>enfurecidos</a:t>
            </a:r>
            <a:r>
              <a:rPr lang="en-US" dirty="0"/>
              <a:t>" </a:t>
            </a:r>
          </a:p>
        </p:txBody>
      </p:sp>
    </p:spTree>
    <p:extLst>
      <p:ext uri="{BB962C8B-B14F-4D97-AF65-F5344CB8AC3E}">
        <p14:creationId xmlns:p14="http://schemas.microsoft.com/office/powerpoint/2010/main" val="410510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Políptoton</a:t>
            </a:r>
            <a:endParaRPr lang="en-US" dirty="0"/>
          </a:p>
          <a:p>
            <a:pPr marL="0" indent="0">
              <a:buNone/>
            </a:pPr>
            <a:r>
              <a:rPr lang="es-ES" dirty="0"/>
              <a:t>La poliptoton o "traducción", es una figura literaria que consiste en utilizar varias formas de la misma </a:t>
            </a:r>
            <a:r>
              <a:rPr lang="es-ES" dirty="0" smtClean="0"/>
              <a:t>palabra.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“No </a:t>
            </a:r>
            <a:r>
              <a:rPr lang="es-ES" dirty="0"/>
              <a:t>me </a:t>
            </a:r>
            <a:r>
              <a:rPr lang="es-ES" b="1" dirty="0"/>
              <a:t>mires</a:t>
            </a:r>
            <a:r>
              <a:rPr lang="es-ES" dirty="0"/>
              <a:t>, que </a:t>
            </a:r>
            <a:r>
              <a:rPr lang="es-ES" b="1" dirty="0"/>
              <a:t>miran</a:t>
            </a:r>
          </a:p>
          <a:p>
            <a:pPr marL="0" indent="0">
              <a:buNone/>
            </a:pPr>
            <a:r>
              <a:rPr lang="es-ES" dirty="0"/>
              <a:t>que nos </a:t>
            </a:r>
            <a:r>
              <a:rPr lang="es-ES" b="1" dirty="0"/>
              <a:t>miramos;</a:t>
            </a:r>
          </a:p>
          <a:p>
            <a:pPr marL="0" indent="0">
              <a:buNone/>
            </a:pPr>
            <a:r>
              <a:rPr lang="es-ES" b="1" dirty="0"/>
              <a:t>miremos</a:t>
            </a:r>
            <a:r>
              <a:rPr lang="es-ES" dirty="0"/>
              <a:t> la manera</a:t>
            </a:r>
          </a:p>
          <a:p>
            <a:pPr marL="0" indent="0">
              <a:buNone/>
            </a:pPr>
            <a:r>
              <a:rPr lang="es-ES" dirty="0"/>
              <a:t>de no </a:t>
            </a:r>
            <a:r>
              <a:rPr lang="es-ES" b="1" dirty="0"/>
              <a:t>mirarnos</a:t>
            </a:r>
            <a:r>
              <a:rPr lang="es-ES" dirty="0"/>
              <a:t>.</a:t>
            </a:r>
          </a:p>
          <a:p>
            <a:pPr marL="0" indent="0">
              <a:buNone/>
            </a:pPr>
            <a:r>
              <a:rPr lang="es-ES" dirty="0"/>
              <a:t>No nos </a:t>
            </a:r>
            <a:r>
              <a:rPr lang="es-ES" b="1" dirty="0"/>
              <a:t>miremos</a:t>
            </a:r>
          </a:p>
          <a:p>
            <a:pPr marL="0" indent="0">
              <a:buNone/>
            </a:pPr>
            <a:r>
              <a:rPr lang="es-ES" dirty="0"/>
              <a:t>y, cuando no nos </a:t>
            </a:r>
            <a:r>
              <a:rPr lang="es-ES" b="1" dirty="0"/>
              <a:t>miren</a:t>
            </a:r>
            <a:r>
              <a:rPr lang="es-ES" dirty="0"/>
              <a:t>,</a:t>
            </a:r>
          </a:p>
          <a:p>
            <a:pPr marL="0" indent="0">
              <a:buNone/>
            </a:pPr>
            <a:r>
              <a:rPr lang="es-ES" dirty="0"/>
              <a:t>nos </a:t>
            </a:r>
            <a:r>
              <a:rPr lang="es-ES" b="1" dirty="0" smtClean="0"/>
              <a:t>miraremos</a:t>
            </a:r>
            <a:r>
              <a:rPr lang="es-E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93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Encabalgamiento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s-ES" altLang="en-US" smtClean="0"/>
              <a:t>Encabalgamiento es un efecto poético que ocurre cuando la pausa de fin de verso no coincide con una pausa morfosintáctica (una coma, un punto...)</a:t>
            </a:r>
          </a:p>
          <a:p>
            <a:pPr marL="0" indent="0">
              <a:buFontTx/>
              <a:buNone/>
            </a:pPr>
            <a:endParaRPr lang="es-ES" altLang="en-US" smtClean="0"/>
          </a:p>
          <a:p>
            <a:pPr marL="0" indent="0">
              <a:buFontTx/>
              <a:buNone/>
            </a:pPr>
            <a:r>
              <a:rPr lang="es-ES" altLang="en-US" sz="2400" smtClean="0"/>
              <a:t>Yo voy soñando caminos</a:t>
            </a:r>
          </a:p>
          <a:p>
            <a:pPr marL="0" indent="0">
              <a:buFontTx/>
              <a:buNone/>
            </a:pPr>
            <a:r>
              <a:rPr lang="es-ES" altLang="en-US" sz="2400" smtClean="0"/>
              <a:t>de la tarde. ¡Las colinas</a:t>
            </a:r>
          </a:p>
          <a:p>
            <a:pPr marL="0" indent="0">
              <a:buFontTx/>
              <a:buNone/>
            </a:pPr>
            <a:r>
              <a:rPr lang="es-ES" altLang="en-US" sz="2400" smtClean="0"/>
              <a:t>doradas, los verdes pinos</a:t>
            </a:r>
          </a:p>
          <a:p>
            <a:pPr marL="0" indent="0">
              <a:buFontTx/>
              <a:buNone/>
            </a:pPr>
            <a:r>
              <a:rPr lang="es-ES" altLang="en-US" sz="2400" smtClean="0"/>
              <a:t>las polvorientas encinas!...</a:t>
            </a:r>
          </a:p>
          <a:p>
            <a:pPr marL="0" indent="0">
              <a:buFontTx/>
              <a:buNone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7128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609</TotalTime>
  <Words>295</Words>
  <Application>Microsoft Office PowerPoint</Application>
  <PresentationFormat>On-screen Show (4:3)</PresentationFormat>
  <Paragraphs>56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Figuras Literarias para el Comentario de Texto</vt:lpstr>
      <vt:lpstr>Figuras literarias</vt:lpstr>
      <vt:lpstr>PowerPoint Presentation</vt:lpstr>
      <vt:lpstr>PowerPoint Presentation</vt:lpstr>
      <vt:lpstr>PowerPoint Presentation</vt:lpstr>
      <vt:lpstr>Figuras Literarias</vt:lpstr>
      <vt:lpstr>Figuras Literarias </vt:lpstr>
      <vt:lpstr>PowerPoint Presentation</vt:lpstr>
      <vt:lpstr>Encabalgamiento</vt:lpstr>
      <vt:lpstr>Epítetos</vt:lpstr>
      <vt:lpstr>Anáfora</vt:lpstr>
    </vt:vector>
  </TitlesOfParts>
  <Company>Scarsdale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Renacimiento</dc:title>
  <dc:creator>Scarsdale High School</dc:creator>
  <cp:lastModifiedBy>Francisco Ormazabal-Orta</cp:lastModifiedBy>
  <cp:revision>32</cp:revision>
  <cp:lastPrinted>2016-09-27T14:53:46Z</cp:lastPrinted>
  <dcterms:created xsi:type="dcterms:W3CDTF">2015-08-05T13:11:09Z</dcterms:created>
  <dcterms:modified xsi:type="dcterms:W3CDTF">2018-09-28T14:52:46Z</dcterms:modified>
</cp:coreProperties>
</file>