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1" r:id="rId2"/>
    <p:sldId id="286" r:id="rId3"/>
    <p:sldId id="288" r:id="rId4"/>
    <p:sldId id="292" r:id="rId5"/>
    <p:sldId id="293" r:id="rId6"/>
    <p:sldId id="294" r:id="rId7"/>
    <p:sldId id="296" r:id="rId8"/>
    <p:sldId id="298" r:id="rId9"/>
    <p:sldId id="308" r:id="rId10"/>
    <p:sldId id="309" r:id="rId11"/>
    <p:sldId id="31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1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3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6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5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5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8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8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4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B322-4F43-4D78-907F-7C97AA0B34E8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9685-938C-413E-B514-1BB5388A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9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Figuras</a:t>
            </a:r>
            <a:r>
              <a:rPr lang="en-US" sz="5400" dirty="0" smtClean="0"/>
              <a:t> </a:t>
            </a:r>
            <a:r>
              <a:rPr lang="en-US" sz="5400" dirty="0" err="1" smtClean="0"/>
              <a:t>Literarias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para el </a:t>
            </a:r>
            <a:r>
              <a:rPr lang="en-US" sz="5400" dirty="0" err="1" smtClean="0"/>
              <a:t>Comentario</a:t>
            </a:r>
            <a:r>
              <a:rPr lang="en-US" sz="5400" dirty="0" smtClean="0"/>
              <a:t> de </a:t>
            </a:r>
            <a:r>
              <a:rPr lang="en-US" sz="5400" dirty="0" err="1" smtClean="0"/>
              <a:t>Texto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Epítetos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 altLang="en-US" smtClean="0"/>
              <a:t>Un epíteto es un adjetivo calificativo que resalta las características y cualidades que tiene un sustantivo.</a:t>
            </a:r>
          </a:p>
          <a:p>
            <a:pPr marL="0" indent="0">
              <a:buFontTx/>
              <a:buNone/>
            </a:pPr>
            <a:r>
              <a:rPr lang="es-ES" altLang="en-US" smtClean="0"/>
              <a:t>Suele ponerse delante del sustantivo.</a:t>
            </a:r>
          </a:p>
          <a:p>
            <a:pPr marL="0" indent="0">
              <a:buFontTx/>
              <a:buNone/>
            </a:pPr>
            <a:endParaRPr lang="es-ES" altLang="en-US" smtClean="0"/>
          </a:p>
          <a:p>
            <a:pPr marL="0" indent="0">
              <a:buFontTx/>
              <a:buNone/>
            </a:pPr>
            <a:r>
              <a:rPr lang="es-ES" altLang="en-US" smtClean="0"/>
              <a:t>    la blanca nieve</a:t>
            </a:r>
          </a:p>
          <a:p>
            <a:pPr marL="0" indent="0">
              <a:buFontTx/>
              <a:buNone/>
            </a:pPr>
            <a:r>
              <a:rPr lang="es-ES" altLang="en-US" smtClean="0"/>
              <a:t>    el ardiente fuego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99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Anáfora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 altLang="en-US" smtClean="0"/>
              <a:t>Se le llama anáfora a la repetición de una palabra dos o más veces al inicio de una frase.</a:t>
            </a:r>
          </a:p>
          <a:p>
            <a:pPr marL="0" indent="0">
              <a:buFontTx/>
              <a:buNone/>
            </a:pPr>
            <a:endParaRPr lang="es-ES" altLang="en-US" smtClean="0"/>
          </a:p>
          <a:p>
            <a:pPr marL="0" indent="0">
              <a:buFontTx/>
              <a:buNone/>
            </a:pPr>
            <a:r>
              <a:rPr lang="es-ES" altLang="en-US" smtClean="0"/>
              <a:t>“Creando obras, creando arte, creando iluminación”</a:t>
            </a:r>
          </a:p>
          <a:p>
            <a:pPr marL="0" indent="0">
              <a:buFontTx/>
              <a:buNone/>
            </a:pPr>
            <a:endParaRPr lang="es-ES" altLang="en-US" smtClean="0"/>
          </a:p>
        </p:txBody>
      </p:sp>
    </p:spTree>
    <p:extLst>
      <p:ext uri="{BB962C8B-B14F-4D97-AF65-F5344CB8AC3E}">
        <p14:creationId xmlns:p14="http://schemas.microsoft.com/office/powerpoint/2010/main" val="39616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Figuras</a:t>
            </a:r>
            <a:r>
              <a:rPr lang="en-US" dirty="0" smtClean="0"/>
              <a:t> </a:t>
            </a:r>
            <a:r>
              <a:rPr lang="en-US" dirty="0" err="1" smtClean="0"/>
              <a:t>literarias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Hipérbaton</a:t>
            </a:r>
            <a:r>
              <a:rPr lang="es-ES" dirty="0"/>
              <a:t>. El autor juega con la colocación regular de palabras y frases, y crea una frase </a:t>
            </a:r>
            <a:r>
              <a:rPr lang="es-ES" dirty="0" smtClean="0"/>
              <a:t>estructurada </a:t>
            </a:r>
            <a:r>
              <a:rPr lang="es-ES" dirty="0"/>
              <a:t>de manera </a:t>
            </a:r>
            <a:r>
              <a:rPr lang="es-ES" dirty="0" smtClean="0"/>
              <a:t>diferente.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“Miedo </a:t>
            </a:r>
            <a:r>
              <a:rPr lang="es-ES" b="1" dirty="0"/>
              <a:t>me da lo que va a </a:t>
            </a:r>
            <a:r>
              <a:rPr lang="es-ES" b="1" dirty="0" smtClean="0"/>
              <a:t>hacer.”</a:t>
            </a:r>
            <a:endParaRPr lang="es-ES" b="1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875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Metonimia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designa una cosa o idea con el nombre de </a:t>
            </a:r>
            <a:r>
              <a:rPr lang="es-ES" dirty="0" smtClean="0"/>
              <a:t>otra pues tienen una conexión.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La mejor pluma de la literatura es Cervantes.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58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Antítesis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Oposición</a:t>
            </a:r>
            <a:r>
              <a:rPr lang="en-US" dirty="0" smtClean="0"/>
              <a:t> de </a:t>
            </a:r>
            <a:r>
              <a:rPr lang="en-US" b="1" u="sng" dirty="0" smtClean="0"/>
              <a:t>dos </a:t>
            </a:r>
            <a:r>
              <a:rPr lang="en-US" b="1" u="sng" dirty="0" err="1" smtClean="0"/>
              <a:t>términos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contrarios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Quisiera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dulce</a:t>
            </a:r>
            <a:r>
              <a:rPr lang="en-US" dirty="0" smtClean="0"/>
              <a:t> </a:t>
            </a:r>
            <a:r>
              <a:rPr lang="en-US" dirty="0" err="1" smtClean="0"/>
              <a:t>muerte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Gradación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Colocación</a:t>
            </a:r>
            <a:r>
              <a:rPr lang="en-US" dirty="0" smtClean="0"/>
              <a:t> de palabras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b="1" dirty="0" smtClean="0"/>
              <a:t>un </a:t>
            </a:r>
            <a:r>
              <a:rPr lang="en-US" b="1" dirty="0" err="1" smtClean="0"/>
              <a:t>orden</a:t>
            </a:r>
            <a:r>
              <a:rPr lang="en-US" b="1" dirty="0" smtClean="0"/>
              <a:t> </a:t>
            </a:r>
            <a:r>
              <a:rPr lang="en-US" b="1" dirty="0" err="1" smtClean="0"/>
              <a:t>ascendente</a:t>
            </a:r>
            <a:r>
              <a:rPr lang="en-US" b="1" dirty="0" smtClean="0"/>
              <a:t> o </a:t>
            </a:r>
            <a:r>
              <a:rPr lang="en-US" b="1" dirty="0" err="1" smtClean="0"/>
              <a:t>descendente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/>
              <a:t>Aspiro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b="1" dirty="0"/>
              <a:t>a lo bello</a:t>
            </a:r>
            <a:r>
              <a:rPr lang="en-US" dirty="0"/>
              <a:t>, </a:t>
            </a:r>
            <a:r>
              <a:rPr lang="en-US" b="1" dirty="0"/>
              <a:t>lo perfecto</a:t>
            </a:r>
            <a:r>
              <a:rPr lang="en-US" dirty="0"/>
              <a:t>, </a:t>
            </a:r>
            <a:r>
              <a:rPr lang="en-US" b="1" dirty="0"/>
              <a:t>lo sublime</a:t>
            </a:r>
            <a:r>
              <a:rPr lang="en-US" b="1" dirty="0" smtClean="0"/>
              <a:t>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Figuras</a:t>
            </a:r>
            <a:r>
              <a:rPr lang="en-US" dirty="0" smtClean="0"/>
              <a:t> </a:t>
            </a:r>
            <a:r>
              <a:rPr lang="en-US" dirty="0" err="1" smtClean="0"/>
              <a:t>Literarias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Metáfora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b="1" dirty="0"/>
              <a:t>"Las perlas de tu boca"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2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Figuras</a:t>
            </a:r>
            <a:r>
              <a:rPr lang="en-US" dirty="0" smtClean="0"/>
              <a:t> </a:t>
            </a:r>
            <a:r>
              <a:rPr lang="en-US" dirty="0" err="1" smtClean="0"/>
              <a:t>Literarias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La personificación  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Dar rasgos </a:t>
            </a:r>
            <a:r>
              <a:rPr lang="es-ES" dirty="0"/>
              <a:t>y características humanas a </a:t>
            </a:r>
            <a:r>
              <a:rPr lang="es-ES" b="1" dirty="0"/>
              <a:t>objetos inanimados, fenómenos y </a:t>
            </a:r>
            <a:r>
              <a:rPr lang="es-ES" b="1" dirty="0" smtClean="0"/>
              <a:t>animales.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>"Los </a:t>
            </a:r>
            <a:r>
              <a:rPr lang="en-US" dirty="0" err="1"/>
              <a:t>vientos</a:t>
            </a:r>
            <a:r>
              <a:rPr lang="en-US" dirty="0"/>
              <a:t> </a:t>
            </a:r>
            <a:r>
              <a:rPr lang="en-US" dirty="0" err="1"/>
              <a:t>enfurecidos</a:t>
            </a:r>
            <a:r>
              <a:rPr lang="en-US" dirty="0"/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410510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Políptoton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La poliptoton o "traducción", es una figura literaria que consiste en utilizar varias formas de la misma </a:t>
            </a:r>
            <a:r>
              <a:rPr lang="es-ES" dirty="0" smtClean="0"/>
              <a:t>palabra.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“No </a:t>
            </a:r>
            <a:r>
              <a:rPr lang="es-ES" dirty="0"/>
              <a:t>me </a:t>
            </a:r>
            <a:r>
              <a:rPr lang="es-ES" b="1" dirty="0"/>
              <a:t>mires</a:t>
            </a:r>
            <a:r>
              <a:rPr lang="es-ES" dirty="0"/>
              <a:t>, que </a:t>
            </a:r>
            <a:r>
              <a:rPr lang="es-ES" b="1" dirty="0"/>
              <a:t>miran</a:t>
            </a:r>
          </a:p>
          <a:p>
            <a:pPr marL="0" indent="0">
              <a:buNone/>
            </a:pPr>
            <a:r>
              <a:rPr lang="es-ES" dirty="0"/>
              <a:t>que nos </a:t>
            </a:r>
            <a:r>
              <a:rPr lang="es-ES" b="1" dirty="0"/>
              <a:t>miramos;</a:t>
            </a:r>
          </a:p>
          <a:p>
            <a:pPr marL="0" indent="0">
              <a:buNone/>
            </a:pPr>
            <a:r>
              <a:rPr lang="es-ES" b="1" dirty="0"/>
              <a:t>miremos</a:t>
            </a:r>
            <a:r>
              <a:rPr lang="es-ES" dirty="0"/>
              <a:t> la manera</a:t>
            </a:r>
          </a:p>
          <a:p>
            <a:pPr marL="0" indent="0">
              <a:buNone/>
            </a:pPr>
            <a:r>
              <a:rPr lang="es-ES" dirty="0"/>
              <a:t>de no </a:t>
            </a:r>
            <a:r>
              <a:rPr lang="es-ES" b="1" dirty="0"/>
              <a:t>mirarnos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dirty="0"/>
              <a:t>No nos </a:t>
            </a:r>
            <a:r>
              <a:rPr lang="es-ES" b="1" dirty="0"/>
              <a:t>miremos</a:t>
            </a:r>
          </a:p>
          <a:p>
            <a:pPr marL="0" indent="0">
              <a:buNone/>
            </a:pPr>
            <a:r>
              <a:rPr lang="es-ES" dirty="0"/>
              <a:t>y, cuando no nos </a:t>
            </a:r>
            <a:r>
              <a:rPr lang="es-ES" b="1" dirty="0"/>
              <a:t>miren</a:t>
            </a:r>
            <a:r>
              <a:rPr lang="es-ES" dirty="0"/>
              <a:t>,</a:t>
            </a:r>
          </a:p>
          <a:p>
            <a:pPr marL="0" indent="0">
              <a:buNone/>
            </a:pPr>
            <a:r>
              <a:rPr lang="es-ES" dirty="0"/>
              <a:t>nos </a:t>
            </a:r>
            <a:r>
              <a:rPr lang="es-ES" b="1" dirty="0" smtClean="0"/>
              <a:t>miraremos</a:t>
            </a:r>
            <a:r>
              <a:rPr lang="es-E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Encabalgamiento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s-ES" altLang="en-US" smtClean="0"/>
              <a:t>Encabalgamiento es un efecto poético que ocurre cuando la pausa de fin de verso no coincide con una pausa morfosintáctica (una coma, un punto...)</a:t>
            </a:r>
          </a:p>
          <a:p>
            <a:pPr marL="0" indent="0">
              <a:buFontTx/>
              <a:buNone/>
            </a:pPr>
            <a:endParaRPr lang="es-ES" altLang="en-US" smtClean="0"/>
          </a:p>
          <a:p>
            <a:pPr marL="0" indent="0">
              <a:buFontTx/>
              <a:buNone/>
            </a:pPr>
            <a:r>
              <a:rPr lang="es-ES" altLang="en-US" sz="2400" smtClean="0"/>
              <a:t>Yo voy soñando caminos</a:t>
            </a:r>
          </a:p>
          <a:p>
            <a:pPr marL="0" indent="0">
              <a:buFontTx/>
              <a:buNone/>
            </a:pPr>
            <a:r>
              <a:rPr lang="es-ES" altLang="en-US" sz="2400" smtClean="0"/>
              <a:t>de la tarde. ¡Las colinas</a:t>
            </a:r>
          </a:p>
          <a:p>
            <a:pPr marL="0" indent="0">
              <a:buFontTx/>
              <a:buNone/>
            </a:pPr>
            <a:r>
              <a:rPr lang="es-ES" altLang="en-US" sz="2400" smtClean="0"/>
              <a:t>doradas, los verdes pinos</a:t>
            </a:r>
          </a:p>
          <a:p>
            <a:pPr marL="0" indent="0">
              <a:buFontTx/>
              <a:buNone/>
            </a:pPr>
            <a:r>
              <a:rPr lang="es-ES" altLang="en-US" sz="2400" smtClean="0"/>
              <a:t>las polvorientas encinas!...</a:t>
            </a:r>
          </a:p>
          <a:p>
            <a:pPr marL="0" indent="0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12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295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Figuras Literarias para el Comentario de Texto</vt:lpstr>
      <vt:lpstr>Figuras literarias</vt:lpstr>
      <vt:lpstr>PowerPoint Presentation</vt:lpstr>
      <vt:lpstr>PowerPoint Presentation</vt:lpstr>
      <vt:lpstr>PowerPoint Presentation</vt:lpstr>
      <vt:lpstr>Figuras Literarias</vt:lpstr>
      <vt:lpstr>Figuras Literarias </vt:lpstr>
      <vt:lpstr>PowerPoint Presentation</vt:lpstr>
      <vt:lpstr>Encabalgamiento</vt:lpstr>
      <vt:lpstr>Epítetos</vt:lpstr>
      <vt:lpstr>Anáfora</vt:lpstr>
    </vt:vector>
  </TitlesOfParts>
  <Company>Scarsdale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Renacimiento</dc:title>
  <dc:creator>Scarsdale High School</dc:creator>
  <cp:lastModifiedBy>Francisco Ormazabal-Orta</cp:lastModifiedBy>
  <cp:revision>32</cp:revision>
  <cp:lastPrinted>2016-09-27T14:53:46Z</cp:lastPrinted>
  <dcterms:created xsi:type="dcterms:W3CDTF">2015-08-05T13:11:09Z</dcterms:created>
  <dcterms:modified xsi:type="dcterms:W3CDTF">2018-09-28T14:52:46Z</dcterms:modified>
</cp:coreProperties>
</file>